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1"/>
    <a:srgbClr val="F7941D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5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2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4143-B203-49C0-8EB7-9D8B64F6F89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4915-462C-4A74-AE1B-3FCC29C0E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403" y="3602038"/>
            <a:ext cx="4115157" cy="313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29" y="120998"/>
            <a:ext cx="2560542" cy="2060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9993"/>
            <a:ext cx="9144000" cy="148997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7941D"/>
                </a:solidFill>
              </a:rPr>
              <a:t>Birth to 22: United for Bright Futures</a:t>
            </a:r>
            <a:br>
              <a:rPr lang="en-US" sz="4400" b="1" dirty="0" smtClean="0">
                <a:solidFill>
                  <a:srgbClr val="F7941D"/>
                </a:solidFill>
              </a:rPr>
            </a:br>
            <a:r>
              <a:rPr lang="en-US" sz="4400" b="1" dirty="0" smtClean="0">
                <a:solidFill>
                  <a:srgbClr val="F7941D"/>
                </a:solidFill>
              </a:rPr>
              <a:t>2021 Taskforce Meeting Evaluation</a:t>
            </a:r>
            <a:endParaRPr lang="en-US" sz="4400" b="1" dirty="0">
              <a:solidFill>
                <a:srgbClr val="F794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7941D"/>
                </a:solidFill>
              </a:rPr>
              <a:t>Data Complied: January 4,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7941D"/>
                </a:solidFill>
              </a:rPr>
              <a:t>Survey Open: December 20, 2021 – January 4,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7941D"/>
                </a:solidFill>
              </a:rPr>
              <a:t>55 Total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1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Q6: Based on my experience I would attend the 2022 Birth to 22 Annual Taskforce Meeting and invite others to attend as well.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55    Skipped: 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5304286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36" y="3804921"/>
            <a:ext cx="5230946" cy="98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382" b="11887"/>
          <a:stretch/>
        </p:blipFill>
        <p:spPr>
          <a:xfrm>
            <a:off x="6072738" y="2943427"/>
            <a:ext cx="5488025" cy="25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Q7: Please share why you will not attend the 2022 Birth to 22 Annual Taskforce Meeting or why you would not invite others to attend.*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1    Skipped: 54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5304286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03242"/>
              </p:ext>
            </p:extLst>
          </p:nvPr>
        </p:nvGraphicFramePr>
        <p:xfrm>
          <a:off x="1518432" y="3332575"/>
          <a:ext cx="8790488" cy="154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244">
                  <a:extLst>
                    <a:ext uri="{9D8B030D-6E8A-4147-A177-3AD203B41FA5}">
                      <a16:colId xmlns:a16="http://schemas.microsoft.com/office/drawing/2014/main" val="3182535595"/>
                    </a:ext>
                  </a:extLst>
                </a:gridCol>
                <a:gridCol w="4395244">
                  <a:extLst>
                    <a:ext uri="{9D8B030D-6E8A-4147-A177-3AD203B41FA5}">
                      <a16:colId xmlns:a16="http://schemas.microsoft.com/office/drawing/2014/main" val="4050671136"/>
                    </a:ext>
                  </a:extLst>
                </a:gridCol>
              </a:tblGrid>
              <a:tr h="561512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15896"/>
                  </a:ext>
                </a:extLst>
              </a:tr>
              <a:tr h="77592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There is a lot of time wasted with mindfulness and not getting to the issues. Real work can be done but I think it’s good to hear from different perspectives.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138222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07972" y="5530632"/>
            <a:ext cx="604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*This question was only answered by those who responde</a:t>
            </a:r>
            <a:r>
              <a:rPr lang="en-US" dirty="0" smtClean="0"/>
              <a:t>d “No” to Question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8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Q8: How did you hear about the 2021 Taskforce Meeting?</a:t>
            </a:r>
            <a:endParaRPr lang="en-US" sz="2800" dirty="0">
              <a:solidFill>
                <a:srgbClr val="F7941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19" y="195798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7680" y="102790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094977"/>
              </p:ext>
            </p:extLst>
          </p:nvPr>
        </p:nvGraphicFramePr>
        <p:xfrm>
          <a:off x="237198" y="1752079"/>
          <a:ext cx="5850337" cy="4702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754">
                  <a:extLst>
                    <a:ext uri="{9D8B030D-6E8A-4147-A177-3AD203B41FA5}">
                      <a16:colId xmlns:a16="http://schemas.microsoft.com/office/drawing/2014/main" val="2491036232"/>
                    </a:ext>
                  </a:extLst>
                </a:gridCol>
                <a:gridCol w="4371583">
                  <a:extLst>
                    <a:ext uri="{9D8B030D-6E8A-4147-A177-3AD203B41FA5}">
                      <a16:colId xmlns:a16="http://schemas.microsoft.com/office/drawing/2014/main" val="525080774"/>
                    </a:ext>
                  </a:extLst>
                </a:gridCol>
              </a:tblGrid>
              <a:tr h="324454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3986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Manager &amp; Colleague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1668382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CPSFL Leadership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4426575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I’m involved in a taskforce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9306106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COUNTY REPRESENTATIVE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172937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Invitation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353310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Active active service provider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876188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Invitation from PBC Youth Services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8751087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Mr. Wil Romelus my Executive Director, Valerie Messineo and Ike Powell of the Palm Beach County Youth Services Dept.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044570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Through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work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306101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Youth Services Department Announcement and Girls Coordinating Council.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642829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With the company, I work with ELC and Rachel Mondesir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6266727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Email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5120652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 am on the Coordination Team.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97677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21724" y="1188720"/>
            <a:ext cx="37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261"/>
                </a:solidFill>
              </a:rPr>
              <a:t>Answered: 52    Skipped: 3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068982"/>
              </p:ext>
            </p:extLst>
          </p:nvPr>
        </p:nvGraphicFramePr>
        <p:xfrm>
          <a:off x="6181178" y="1772430"/>
          <a:ext cx="5850337" cy="468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754">
                  <a:extLst>
                    <a:ext uri="{9D8B030D-6E8A-4147-A177-3AD203B41FA5}">
                      <a16:colId xmlns:a16="http://schemas.microsoft.com/office/drawing/2014/main" val="2491036232"/>
                    </a:ext>
                  </a:extLst>
                </a:gridCol>
                <a:gridCol w="4371583">
                  <a:extLst>
                    <a:ext uri="{9D8B030D-6E8A-4147-A177-3AD203B41FA5}">
                      <a16:colId xmlns:a16="http://schemas.microsoft.com/office/drawing/2014/main" val="525080774"/>
                    </a:ext>
                  </a:extLst>
                </a:gridCol>
              </a:tblGrid>
              <a:tr h="324454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3986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CBA Quarterly Meeting.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1668382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 am a partner organization.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4426575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Invitation send by Palm Beach County Youth Services Department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9306106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17.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Coworker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172937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18.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My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co-worker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353310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19.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Tammy Fields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876188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Been to them all!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8751087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21.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CareerSource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044570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Email from a colleague.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306101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From my employer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642829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Via email promotion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6266727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Colleague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5120652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26.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We have been part of birth to 22 for awhile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97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92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41D"/>
                </a:solidFill>
              </a:rPr>
              <a:t>Q8: How did you hear about the 2021 Taskforce Meeting? (continued)</a:t>
            </a:r>
            <a:endParaRPr lang="en-US" sz="2400" dirty="0">
              <a:solidFill>
                <a:srgbClr val="F7941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19" y="195798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7680" y="102790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1724" y="1188720"/>
            <a:ext cx="37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261"/>
                </a:solidFill>
              </a:rPr>
              <a:t>Answered: 52    Skipped: 3</a:t>
            </a:r>
            <a:endParaRPr lang="en-US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107084"/>
              </p:ext>
            </p:extLst>
          </p:nvPr>
        </p:nvGraphicFramePr>
        <p:xfrm>
          <a:off x="129132" y="1657474"/>
          <a:ext cx="5850337" cy="4702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754">
                  <a:extLst>
                    <a:ext uri="{9D8B030D-6E8A-4147-A177-3AD203B41FA5}">
                      <a16:colId xmlns:a16="http://schemas.microsoft.com/office/drawing/2014/main" val="2491036232"/>
                    </a:ext>
                  </a:extLst>
                </a:gridCol>
                <a:gridCol w="4371583">
                  <a:extLst>
                    <a:ext uri="{9D8B030D-6E8A-4147-A177-3AD203B41FA5}">
                      <a16:colId xmlns:a16="http://schemas.microsoft.com/office/drawing/2014/main" val="525080774"/>
                    </a:ext>
                  </a:extLst>
                </a:gridCol>
              </a:tblGrid>
              <a:tr h="324454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3986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Colleague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1668382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28.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B22 coordination meeting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4426575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29.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CSC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9306106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Through committee meetings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172937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Taskforce Members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353310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32.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We are a service provider, and our children and staff participated in various meetings.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876188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33.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Work mandatory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8751087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34.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Email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044570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35.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Through PBC Youth Services Department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306101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36.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Invititation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642829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The Director of Quality Programs from Early Learning Coalition sent the invitation and I am not sure who invited her.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6266727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38.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From another nonprofit leader who is already part of the team, Jeff Demario.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5120652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39.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YSD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976771"/>
                  </a:ext>
                </a:extLst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149662"/>
              </p:ext>
            </p:extLst>
          </p:nvPr>
        </p:nvGraphicFramePr>
        <p:xfrm>
          <a:off x="6096000" y="1677825"/>
          <a:ext cx="5850337" cy="468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754">
                  <a:extLst>
                    <a:ext uri="{9D8B030D-6E8A-4147-A177-3AD203B41FA5}">
                      <a16:colId xmlns:a16="http://schemas.microsoft.com/office/drawing/2014/main" val="2491036232"/>
                    </a:ext>
                  </a:extLst>
                </a:gridCol>
                <a:gridCol w="4371583">
                  <a:extLst>
                    <a:ext uri="{9D8B030D-6E8A-4147-A177-3AD203B41FA5}">
                      <a16:colId xmlns:a16="http://schemas.microsoft.com/office/drawing/2014/main" val="525080774"/>
                    </a:ext>
                  </a:extLst>
                </a:gridCol>
              </a:tblGrid>
              <a:tr h="324454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3986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Through Birth to 22 workgroups and email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1668382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41.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Email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4426575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42.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CBA Contract Manager and PBC UW Mentor Center Network!!!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9306106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43.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Partner organization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172937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Invitation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353310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45.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Have been a part of the taskforce for 5 years.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876188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46.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Children Youth Services Department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8751087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47.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Work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044570"/>
                  </a:ext>
                </a:extLst>
              </a:tr>
              <a:tr h="32445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48.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Email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306101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49.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Email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642829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50.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Employer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6266727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51.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Committee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5120652"/>
                  </a:ext>
                </a:extLst>
              </a:tr>
              <a:tr h="349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52.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PBC VS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97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96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Q9: Are you currently involved with Birth to 22 through an Action Team or Work Group?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54    Skipped: 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5304286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4" y="3443922"/>
            <a:ext cx="5029636" cy="951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2296" b="13971"/>
          <a:stretch/>
        </p:blipFill>
        <p:spPr>
          <a:xfrm>
            <a:off x="5714070" y="2552007"/>
            <a:ext cx="5843164" cy="26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Q10: Please select all teams you are currently involved in:*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25    Skipped: 30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4" y="5304285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77" y="2381000"/>
            <a:ext cx="4682134" cy="3572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343" y="2472440"/>
            <a:ext cx="2950720" cy="35725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4324" y="6072081"/>
            <a:ext cx="604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*This question was only answered by those who responde</a:t>
            </a:r>
            <a:r>
              <a:rPr lang="en-US" dirty="0" smtClean="0"/>
              <a:t>d “Yes” to Question 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3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Q11: I would like more information about joining an Action Team or Work Group (select the area of interest):	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30    Skipped: 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4" y="5304285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08" y="2374903"/>
            <a:ext cx="5023539" cy="3578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63" y="2106655"/>
            <a:ext cx="3651821" cy="41151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04732" y="6124759"/>
            <a:ext cx="604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*This question was only answered by those who responde</a:t>
            </a:r>
            <a:r>
              <a:rPr lang="en-US" dirty="0" smtClean="0"/>
              <a:t>d “No” to Question 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6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00" y="235007"/>
            <a:ext cx="10706120" cy="8235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41D"/>
                </a:solidFill>
              </a:rPr>
              <a:t>Q12: Please identify the three most important needs of our community: (open-ended responses)</a:t>
            </a:r>
            <a:endParaRPr lang="en-US" sz="2400" dirty="0">
              <a:solidFill>
                <a:srgbClr val="F7941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5" y="134711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7680" y="102790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1724" y="1188720"/>
            <a:ext cx="37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261"/>
                </a:solidFill>
              </a:rPr>
              <a:t>Answered: </a:t>
            </a:r>
            <a:r>
              <a:rPr lang="en-US" dirty="0" smtClean="0">
                <a:solidFill>
                  <a:srgbClr val="262261"/>
                </a:solidFill>
              </a:rPr>
              <a:t>35    </a:t>
            </a:r>
            <a:r>
              <a:rPr lang="en-US" dirty="0">
                <a:solidFill>
                  <a:srgbClr val="262261"/>
                </a:solidFill>
              </a:rPr>
              <a:t>Skipped: </a:t>
            </a:r>
            <a:r>
              <a:rPr lang="en-US" dirty="0" smtClean="0">
                <a:solidFill>
                  <a:srgbClr val="262261"/>
                </a:solidFill>
              </a:rPr>
              <a:t>20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10689"/>
              </p:ext>
            </p:extLst>
          </p:nvPr>
        </p:nvGraphicFramePr>
        <p:xfrm>
          <a:off x="451180" y="1882197"/>
          <a:ext cx="11022676" cy="436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51">
                  <a:extLst>
                    <a:ext uri="{9D8B030D-6E8A-4147-A177-3AD203B41FA5}">
                      <a16:colId xmlns:a16="http://schemas.microsoft.com/office/drawing/2014/main" val="2728356266"/>
                    </a:ext>
                  </a:extLst>
                </a:gridCol>
                <a:gridCol w="3104488">
                  <a:extLst>
                    <a:ext uri="{9D8B030D-6E8A-4147-A177-3AD203B41FA5}">
                      <a16:colId xmlns:a16="http://schemas.microsoft.com/office/drawing/2014/main" val="3431730839"/>
                    </a:ext>
                  </a:extLst>
                </a:gridCol>
                <a:gridCol w="3439264">
                  <a:extLst>
                    <a:ext uri="{9D8B030D-6E8A-4147-A177-3AD203B41FA5}">
                      <a16:colId xmlns:a16="http://schemas.microsoft.com/office/drawing/2014/main" val="3771872519"/>
                    </a:ext>
                  </a:extLst>
                </a:gridCol>
                <a:gridCol w="3519673">
                  <a:extLst>
                    <a:ext uri="{9D8B030D-6E8A-4147-A177-3AD203B41FA5}">
                      <a16:colId xmlns:a16="http://schemas.microsoft.com/office/drawing/2014/main" val="1169926180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Respondent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 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Equity &amp; Access to available supports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Streamlined Process to receive support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Increasing the awareness of the support that is available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935620"/>
                  </a:ext>
                </a:extLst>
              </a:tr>
              <a:tr h="16117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Health and wellness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Economic Access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Racial Equity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181818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READING </a:t>
                      </a:r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INSTRUCTION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READING INTERVENTION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PARENT TRAINING IN PROVIDING READING SUPPORT EAT HOME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017933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Connections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Smooth Systems that are easy and welcoming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feedback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456598"/>
                  </a:ext>
                </a:extLst>
              </a:tr>
              <a:tr h="23800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Economic </a:t>
                      </a:r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for youth and their families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Youth employment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College and career opportunities access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34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Lack of instruction regarding community resources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Opportunity for community feedback and outreach during reasonable hours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Positive community engagement from state, local and government agencies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00294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Racial Equity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Economic support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services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307333"/>
                  </a:ext>
                </a:extLst>
              </a:tr>
              <a:tr h="248169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8.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Education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Opportunity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24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9.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Homeless Support for Families with children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Emergency basic needs fund  for all community members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Food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289212"/>
                  </a:ext>
                </a:extLst>
              </a:tr>
              <a:tr h="16839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10.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Employment opportunities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Educational supports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Racial equity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014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11.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Students need to some how get caught up on work / learning that was missed during Virtual School.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healthy and affordable food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OST Employees - How do we get people comfortable working with kids again / how do we balance out the salary gap for OST employees (i.e. Aldi's is $19.50 / hr.)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17535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12.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Graduation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Increased mental and behavioral health issues in youth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Increased violence based on number 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53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13.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Mental Health providers for Schools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Trauma sensitive on going training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Resources </a:t>
                      </a:r>
                      <a:r>
                        <a:rPr lang="en-US" sz="105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for  youth caregivers at Middle and High Schools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587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18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00" y="235007"/>
            <a:ext cx="10706120" cy="8235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41D"/>
                </a:solidFill>
              </a:rPr>
              <a:t>Q12: Please identify the three most important needs of our community: (continued open-ended responses)</a:t>
            </a:r>
            <a:endParaRPr lang="en-US" sz="2400" dirty="0">
              <a:solidFill>
                <a:srgbClr val="F7941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5" y="134711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7680" y="102790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1724" y="1188720"/>
            <a:ext cx="37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261"/>
                </a:solidFill>
              </a:rPr>
              <a:t>Answered: </a:t>
            </a:r>
            <a:r>
              <a:rPr lang="en-US" dirty="0" smtClean="0">
                <a:solidFill>
                  <a:srgbClr val="262261"/>
                </a:solidFill>
              </a:rPr>
              <a:t>35    </a:t>
            </a:r>
            <a:r>
              <a:rPr lang="en-US" dirty="0">
                <a:solidFill>
                  <a:srgbClr val="262261"/>
                </a:solidFill>
              </a:rPr>
              <a:t>Skipped: </a:t>
            </a:r>
            <a:r>
              <a:rPr lang="en-US" dirty="0" smtClean="0">
                <a:solidFill>
                  <a:srgbClr val="262261"/>
                </a:solidFill>
              </a:rPr>
              <a:t>20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89392"/>
              </p:ext>
            </p:extLst>
          </p:nvPr>
        </p:nvGraphicFramePr>
        <p:xfrm>
          <a:off x="451180" y="1851501"/>
          <a:ext cx="11022676" cy="45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51">
                  <a:extLst>
                    <a:ext uri="{9D8B030D-6E8A-4147-A177-3AD203B41FA5}">
                      <a16:colId xmlns:a16="http://schemas.microsoft.com/office/drawing/2014/main" val="2728356266"/>
                    </a:ext>
                  </a:extLst>
                </a:gridCol>
                <a:gridCol w="3104488">
                  <a:extLst>
                    <a:ext uri="{9D8B030D-6E8A-4147-A177-3AD203B41FA5}">
                      <a16:colId xmlns:a16="http://schemas.microsoft.com/office/drawing/2014/main" val="3431730839"/>
                    </a:ext>
                  </a:extLst>
                </a:gridCol>
                <a:gridCol w="3439264">
                  <a:extLst>
                    <a:ext uri="{9D8B030D-6E8A-4147-A177-3AD203B41FA5}">
                      <a16:colId xmlns:a16="http://schemas.microsoft.com/office/drawing/2014/main" val="3771872519"/>
                    </a:ext>
                  </a:extLst>
                </a:gridCol>
                <a:gridCol w="3519673">
                  <a:extLst>
                    <a:ext uri="{9D8B030D-6E8A-4147-A177-3AD203B41FA5}">
                      <a16:colId xmlns:a16="http://schemas.microsoft.com/office/drawing/2014/main" val="1169926180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Respondent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 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Food security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mental health care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935620"/>
                  </a:ext>
                </a:extLst>
              </a:tr>
              <a:tr h="1611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Mental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health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equity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wrap around services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181818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Behavioral health supports, including medication management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basic needs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017933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employment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Acess to translators to assist with jobs/medical/economic assistance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Assistance with housing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456598"/>
                  </a:ext>
                </a:extLst>
              </a:tr>
              <a:tr h="2380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safe, affordable housing for families with low-moderate income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affordable mental/</a:t>
                      </a:r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behaviorial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health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racial inequities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34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Affordable housing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Homelessness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Innovative Mental health services for youth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00294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Affordable housing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Economic stability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Educational alternatives for elementary and middle schoolers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307333"/>
                  </a:ext>
                </a:extLst>
              </a:tr>
              <a:tr h="2481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Affordable Housing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Safe Spaces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Mental Health Supports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24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youth employment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career planning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financial support for college or technical schools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289212"/>
                  </a:ext>
                </a:extLst>
              </a:tr>
              <a:tr h="16839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Security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Education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Jobs opportunities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014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Safety (emotional, physical, mental)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Gainful employment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Equitable, quality healthcare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17535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Health Equity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Respite for Special Needs parents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Equitable housing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53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Educating parents on the importance of engagement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Support families with special needs children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Single mom and dad  financial support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587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2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00" y="235007"/>
            <a:ext cx="10706120" cy="8235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41D"/>
                </a:solidFill>
              </a:rPr>
              <a:t>Q12: Please identify the three most important needs of our community: (continued open-ended responses)</a:t>
            </a:r>
            <a:endParaRPr lang="en-US" sz="2400" dirty="0">
              <a:solidFill>
                <a:srgbClr val="F7941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79" y="5429918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7680" y="102790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1724" y="1188720"/>
            <a:ext cx="37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261"/>
                </a:solidFill>
              </a:rPr>
              <a:t>Answered: </a:t>
            </a:r>
            <a:r>
              <a:rPr lang="en-US" dirty="0" smtClean="0">
                <a:solidFill>
                  <a:srgbClr val="262261"/>
                </a:solidFill>
              </a:rPr>
              <a:t>35    </a:t>
            </a:r>
            <a:r>
              <a:rPr lang="en-US" dirty="0">
                <a:solidFill>
                  <a:srgbClr val="262261"/>
                </a:solidFill>
              </a:rPr>
              <a:t>Skipped: </a:t>
            </a:r>
            <a:r>
              <a:rPr lang="en-US" dirty="0" smtClean="0">
                <a:solidFill>
                  <a:srgbClr val="262261"/>
                </a:solidFill>
              </a:rPr>
              <a:t>20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39486"/>
              </p:ext>
            </p:extLst>
          </p:nvPr>
        </p:nvGraphicFramePr>
        <p:xfrm>
          <a:off x="506700" y="2065404"/>
          <a:ext cx="11022676" cy="313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51">
                  <a:extLst>
                    <a:ext uri="{9D8B030D-6E8A-4147-A177-3AD203B41FA5}">
                      <a16:colId xmlns:a16="http://schemas.microsoft.com/office/drawing/2014/main" val="2728356266"/>
                    </a:ext>
                  </a:extLst>
                </a:gridCol>
                <a:gridCol w="3104488">
                  <a:extLst>
                    <a:ext uri="{9D8B030D-6E8A-4147-A177-3AD203B41FA5}">
                      <a16:colId xmlns:a16="http://schemas.microsoft.com/office/drawing/2014/main" val="3431730839"/>
                    </a:ext>
                  </a:extLst>
                </a:gridCol>
                <a:gridCol w="3439264">
                  <a:extLst>
                    <a:ext uri="{9D8B030D-6E8A-4147-A177-3AD203B41FA5}">
                      <a16:colId xmlns:a16="http://schemas.microsoft.com/office/drawing/2014/main" val="3771872519"/>
                    </a:ext>
                  </a:extLst>
                </a:gridCol>
                <a:gridCol w="3519673">
                  <a:extLst>
                    <a:ext uri="{9D8B030D-6E8A-4147-A177-3AD203B41FA5}">
                      <a16:colId xmlns:a16="http://schemas.microsoft.com/office/drawing/2014/main" val="1169926180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Respondent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 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Coordinated care / collaboration among service providers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information regarding available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Better "gap" coverage - support while waiting for services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935620"/>
                  </a:ext>
                </a:extLst>
              </a:tr>
              <a:tr h="1611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Equitable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181818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Parenting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Adequate Policing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Mentoring --Male Role Models --Firefighters --Police --EMTs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017933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Wellness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Equity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Educational recovery of Covid time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456598"/>
                  </a:ext>
                </a:extLst>
              </a:tr>
              <a:tr h="2380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Teen youth engagement and opportunities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Student supports in schools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Business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sector involvement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34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Affordable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housing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Living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wages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to health services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00294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33.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An established K-12 Social Emotional Learning curriculum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Increased parental involvement in furthering children's social emotional and academic development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Creating racial equity throughout our society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307333"/>
                  </a:ext>
                </a:extLst>
              </a:tr>
              <a:tr h="2481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34.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Out of School 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Becoming a Trauma Sensitive Community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Educational Supports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24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Housing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Health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Employment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28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2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7941D"/>
                </a:solidFill>
              </a:rPr>
              <a:t>Key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DC63F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98% of respondents agreed that the Taskforce Meeting increased their knowledge about Birth to 22’s work and objectives.</a:t>
            </a:r>
          </a:p>
          <a:p>
            <a:r>
              <a:rPr lang="en-US" dirty="0" smtClean="0"/>
              <a:t>89% of respondents felt like genuine connections could be made with Birth to 22 teams and partners. </a:t>
            </a:r>
          </a:p>
          <a:p>
            <a:r>
              <a:rPr lang="en-US" dirty="0" smtClean="0"/>
              <a:t>56% of respondents are currently involved with Birth to 22 through an Action Team or Work Group.</a:t>
            </a:r>
          </a:p>
          <a:p>
            <a:r>
              <a:rPr lang="en-US" dirty="0" smtClean="0"/>
              <a:t>56% of respondents reported they are currently involved with Economic Access Action Team or Girls Coordinating Council. </a:t>
            </a:r>
          </a:p>
          <a:p>
            <a:r>
              <a:rPr lang="en-US" dirty="0" smtClean="0"/>
              <a:t>11 respondents heard about the Taskforce Meeting from a County employee/representative and 11 respondents received an email and/or invitation for the Taskforce Meeting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446" y="230188"/>
            <a:ext cx="942136" cy="13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00" y="235007"/>
            <a:ext cx="10706120" cy="8235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41D"/>
                </a:solidFill>
              </a:rPr>
              <a:t>Q13: Please identify the three biggest strengths of our community:</a:t>
            </a:r>
            <a:br>
              <a:rPr lang="en-US" sz="2800" dirty="0" smtClean="0">
                <a:solidFill>
                  <a:srgbClr val="F7941D"/>
                </a:solidFill>
              </a:rPr>
            </a:br>
            <a:r>
              <a:rPr lang="en-US" sz="2800" dirty="0" smtClean="0">
                <a:solidFill>
                  <a:srgbClr val="F7941D"/>
                </a:solidFill>
              </a:rPr>
              <a:t>(open-ended responses)</a:t>
            </a:r>
            <a:endParaRPr lang="en-US" sz="2400" dirty="0">
              <a:solidFill>
                <a:srgbClr val="F7941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5" y="134711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7680" y="102790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1724" y="1188720"/>
            <a:ext cx="37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261"/>
                </a:solidFill>
              </a:rPr>
              <a:t>Answered: </a:t>
            </a:r>
            <a:r>
              <a:rPr lang="en-US" dirty="0" smtClean="0">
                <a:solidFill>
                  <a:srgbClr val="262261"/>
                </a:solidFill>
              </a:rPr>
              <a:t>32    </a:t>
            </a:r>
            <a:r>
              <a:rPr lang="en-US" dirty="0">
                <a:solidFill>
                  <a:srgbClr val="262261"/>
                </a:solidFill>
              </a:rPr>
              <a:t>Skipped: </a:t>
            </a:r>
            <a:r>
              <a:rPr lang="en-US" dirty="0" smtClean="0">
                <a:solidFill>
                  <a:srgbClr val="262261"/>
                </a:solidFill>
              </a:rPr>
              <a:t>23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47225"/>
              </p:ext>
            </p:extLst>
          </p:nvPr>
        </p:nvGraphicFramePr>
        <p:xfrm>
          <a:off x="348422" y="1782772"/>
          <a:ext cx="11022676" cy="439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51">
                  <a:extLst>
                    <a:ext uri="{9D8B030D-6E8A-4147-A177-3AD203B41FA5}">
                      <a16:colId xmlns:a16="http://schemas.microsoft.com/office/drawing/2014/main" val="2728356266"/>
                    </a:ext>
                  </a:extLst>
                </a:gridCol>
                <a:gridCol w="3104488">
                  <a:extLst>
                    <a:ext uri="{9D8B030D-6E8A-4147-A177-3AD203B41FA5}">
                      <a16:colId xmlns:a16="http://schemas.microsoft.com/office/drawing/2014/main" val="3431730839"/>
                    </a:ext>
                  </a:extLst>
                </a:gridCol>
                <a:gridCol w="3439264">
                  <a:extLst>
                    <a:ext uri="{9D8B030D-6E8A-4147-A177-3AD203B41FA5}">
                      <a16:colId xmlns:a16="http://schemas.microsoft.com/office/drawing/2014/main" val="3771872519"/>
                    </a:ext>
                  </a:extLst>
                </a:gridCol>
                <a:gridCol w="3519673">
                  <a:extLst>
                    <a:ext uri="{9D8B030D-6E8A-4147-A177-3AD203B41FA5}">
                      <a16:colId xmlns:a16="http://schemas.microsoft.com/office/drawing/2014/main" val="1169926180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Respondent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 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Agencies in the community work together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Commitment of the community partners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Diversity in the support that is offered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935620"/>
                  </a:ext>
                </a:extLst>
              </a:tr>
              <a:tr h="1611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Attractive destinations and physical climate to build a great  infrastructure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Ever moving economy during the Pandemic due to the weather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People that care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181818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RESOURCES AVAILABLE TO THE COMMUNITY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COLLABORATION AMONG AGENCIES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TARGETED SUPPORT FOR ALL STAKEHOLDERS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017933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Dedicated staff and leaders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456598"/>
                  </a:ext>
                </a:extLst>
              </a:tr>
              <a:tr h="2380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We care for our youth and families.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Service providers shared a common bond.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Our funders  and providers are in this together.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34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Resources available to the public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Gang and crime prevention task forces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00294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Strong leaders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Innovation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Growing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interconnectedness of organizations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307333"/>
                  </a:ext>
                </a:extLst>
              </a:tr>
              <a:tr h="2481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Resources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24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partnerships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289212"/>
                  </a:ext>
                </a:extLst>
              </a:tr>
              <a:tr h="16839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Caring Adults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Programs for youth of all backgrounds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Funding for youth programs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014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Collective work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Focus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Ability to share resources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17535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Unity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Programs willing  to collaborate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53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Coordinated community partners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Available resources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587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37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00" y="235007"/>
            <a:ext cx="10706120" cy="8235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41D"/>
                </a:solidFill>
              </a:rPr>
              <a:t>Q13: Please identify the three biggest strengths of our community:</a:t>
            </a:r>
            <a:br>
              <a:rPr lang="en-US" sz="2800" dirty="0" smtClean="0">
                <a:solidFill>
                  <a:srgbClr val="F7941D"/>
                </a:solidFill>
              </a:rPr>
            </a:br>
            <a:r>
              <a:rPr lang="en-US" sz="2800" dirty="0" smtClean="0">
                <a:solidFill>
                  <a:srgbClr val="F7941D"/>
                </a:solidFill>
              </a:rPr>
              <a:t>(continued open-ended responses)</a:t>
            </a:r>
            <a:endParaRPr lang="en-US" sz="2400" dirty="0">
              <a:solidFill>
                <a:srgbClr val="F7941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5" y="134711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7680" y="102790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1724" y="1188720"/>
            <a:ext cx="37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261"/>
                </a:solidFill>
              </a:rPr>
              <a:t>Answered: </a:t>
            </a:r>
            <a:r>
              <a:rPr lang="en-US" dirty="0" smtClean="0">
                <a:solidFill>
                  <a:srgbClr val="262261"/>
                </a:solidFill>
              </a:rPr>
              <a:t>32    </a:t>
            </a:r>
            <a:r>
              <a:rPr lang="en-US" dirty="0">
                <a:solidFill>
                  <a:srgbClr val="262261"/>
                </a:solidFill>
              </a:rPr>
              <a:t>Skipped: </a:t>
            </a:r>
            <a:r>
              <a:rPr lang="en-US" dirty="0" smtClean="0">
                <a:solidFill>
                  <a:srgbClr val="262261"/>
                </a:solidFill>
              </a:rPr>
              <a:t>23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10037"/>
              </p:ext>
            </p:extLst>
          </p:nvPr>
        </p:nvGraphicFramePr>
        <p:xfrm>
          <a:off x="348422" y="1851501"/>
          <a:ext cx="11022676" cy="436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51">
                  <a:extLst>
                    <a:ext uri="{9D8B030D-6E8A-4147-A177-3AD203B41FA5}">
                      <a16:colId xmlns:a16="http://schemas.microsoft.com/office/drawing/2014/main" val="2728356266"/>
                    </a:ext>
                  </a:extLst>
                </a:gridCol>
                <a:gridCol w="3104488">
                  <a:extLst>
                    <a:ext uri="{9D8B030D-6E8A-4147-A177-3AD203B41FA5}">
                      <a16:colId xmlns:a16="http://schemas.microsoft.com/office/drawing/2014/main" val="3431730839"/>
                    </a:ext>
                  </a:extLst>
                </a:gridCol>
                <a:gridCol w="3439264">
                  <a:extLst>
                    <a:ext uri="{9D8B030D-6E8A-4147-A177-3AD203B41FA5}">
                      <a16:colId xmlns:a16="http://schemas.microsoft.com/office/drawing/2014/main" val="3771872519"/>
                    </a:ext>
                  </a:extLst>
                </a:gridCol>
                <a:gridCol w="3519673">
                  <a:extLst>
                    <a:ext uri="{9D8B030D-6E8A-4147-A177-3AD203B41FA5}">
                      <a16:colId xmlns:a16="http://schemas.microsoft.com/office/drawing/2014/main" val="1169926180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Respondent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 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involvement/coordination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Commitment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to trauma informed care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Support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of PBC government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935620"/>
                  </a:ext>
                </a:extLst>
              </a:tr>
              <a:tr h="1611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Collaborative spirit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Focus on diversity and equity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181818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Employment Assistance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Opportunities for young Adults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Several programs available for all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017933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People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with passion and purpose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Weather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- since we have so many unhoused individuals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Collaboration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456598"/>
                  </a:ext>
                </a:extLst>
              </a:tr>
              <a:tr h="2380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Funding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County involvement with youth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People who care about others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34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Partnerships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outpatient mental health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Access to substance abuse centers- though not affordable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00294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307333"/>
                  </a:ext>
                </a:extLst>
              </a:tr>
              <a:tr h="24816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Connecting with other youth service organizations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Providers and funders work on a common mission to serve youth.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Passionate leaders and staff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24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Latin family oriented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Previous experience in difficult situation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Strong sense of hope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289212"/>
                  </a:ext>
                </a:extLst>
              </a:tr>
              <a:tr h="16839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Youth voice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Equity efforts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collaboration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014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Innovation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17535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53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Abundance of services available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People who truly care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Strong County Community services team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587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67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00" y="235007"/>
            <a:ext cx="10706120" cy="8235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41D"/>
                </a:solidFill>
              </a:rPr>
              <a:t>Q13: Please identify the three biggest strengths of our community:</a:t>
            </a:r>
            <a:br>
              <a:rPr lang="en-US" sz="2800" dirty="0" smtClean="0">
                <a:solidFill>
                  <a:srgbClr val="F7941D"/>
                </a:solidFill>
              </a:rPr>
            </a:br>
            <a:r>
              <a:rPr lang="en-US" sz="2800" dirty="0" smtClean="0">
                <a:solidFill>
                  <a:srgbClr val="F7941D"/>
                </a:solidFill>
              </a:rPr>
              <a:t>(continued open-ended responses)</a:t>
            </a:r>
            <a:endParaRPr lang="en-US" sz="2400" dirty="0">
              <a:solidFill>
                <a:srgbClr val="F7941D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79" y="4985611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7680" y="102790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1724" y="1188720"/>
            <a:ext cx="37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261"/>
                </a:solidFill>
              </a:rPr>
              <a:t>Answered: </a:t>
            </a:r>
            <a:r>
              <a:rPr lang="en-US" dirty="0" smtClean="0">
                <a:solidFill>
                  <a:srgbClr val="262261"/>
                </a:solidFill>
              </a:rPr>
              <a:t>32    </a:t>
            </a:r>
            <a:r>
              <a:rPr lang="en-US" dirty="0">
                <a:solidFill>
                  <a:srgbClr val="262261"/>
                </a:solidFill>
              </a:rPr>
              <a:t>Skipped: </a:t>
            </a:r>
            <a:r>
              <a:rPr lang="en-US" dirty="0" smtClean="0">
                <a:solidFill>
                  <a:srgbClr val="262261"/>
                </a:solidFill>
              </a:rPr>
              <a:t>23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13342"/>
              </p:ext>
            </p:extLst>
          </p:nvPr>
        </p:nvGraphicFramePr>
        <p:xfrm>
          <a:off x="482139" y="2713797"/>
          <a:ext cx="11022676" cy="207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51">
                  <a:extLst>
                    <a:ext uri="{9D8B030D-6E8A-4147-A177-3AD203B41FA5}">
                      <a16:colId xmlns:a16="http://schemas.microsoft.com/office/drawing/2014/main" val="2728356266"/>
                    </a:ext>
                  </a:extLst>
                </a:gridCol>
                <a:gridCol w="3104488">
                  <a:extLst>
                    <a:ext uri="{9D8B030D-6E8A-4147-A177-3AD203B41FA5}">
                      <a16:colId xmlns:a16="http://schemas.microsoft.com/office/drawing/2014/main" val="3431730839"/>
                    </a:ext>
                  </a:extLst>
                </a:gridCol>
                <a:gridCol w="3439264">
                  <a:extLst>
                    <a:ext uri="{9D8B030D-6E8A-4147-A177-3AD203B41FA5}">
                      <a16:colId xmlns:a16="http://schemas.microsoft.com/office/drawing/2014/main" val="3771872519"/>
                    </a:ext>
                  </a:extLst>
                </a:gridCol>
                <a:gridCol w="3519673">
                  <a:extLst>
                    <a:ext uri="{9D8B030D-6E8A-4147-A177-3AD203B41FA5}">
                      <a16:colId xmlns:a16="http://schemas.microsoft.com/office/drawing/2014/main" val="1169926180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Respondent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</a:t>
                      </a:r>
                      <a:r>
                        <a:rPr lang="en-US" sz="1100" baseline="0" dirty="0" smtClean="0"/>
                        <a:t>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Need 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1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Leadership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Community Activism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935620"/>
                  </a:ext>
                </a:extLst>
              </a:tr>
              <a:tr h="1611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Networking!!!!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Teamwork--Collaborations!!!!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Motivated --Passion --</a:t>
                      </a:r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Proactiveness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181818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Coordination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Diversity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017933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Committed individuals/orgs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Diversity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of group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456598"/>
                  </a:ext>
                </a:extLst>
              </a:tr>
              <a:tr h="23800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Diversity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Local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Collaborative 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relationships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34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Communication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People who care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00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9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7941D"/>
                </a:solidFill>
              </a:rPr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DC63F"/>
          </a:solidFill>
        </p:spPr>
        <p:txBody>
          <a:bodyPr>
            <a:normAutofit/>
          </a:bodyPr>
          <a:lstStyle/>
          <a:p>
            <a:r>
              <a:rPr lang="en-US" dirty="0" smtClean="0"/>
              <a:t>Distribute Connection Card Response to Action Areas &amp; Work Groups</a:t>
            </a:r>
          </a:p>
          <a:p>
            <a:r>
              <a:rPr lang="en-US" dirty="0" smtClean="0"/>
              <a:t>Review Results with Coordination Team</a:t>
            </a:r>
          </a:p>
          <a:p>
            <a:r>
              <a:rPr lang="en-US" dirty="0" smtClean="0"/>
              <a:t>Date of Task Force Meeting is close to holidays and low response rate may have been influenced by partners being out of office.</a:t>
            </a:r>
          </a:p>
          <a:p>
            <a:r>
              <a:rPr lang="en-US" dirty="0" smtClean="0"/>
              <a:t>Identify if Current Needs match Youth Master Plan and compare to Needs identified in upcoming Community Conversations</a:t>
            </a:r>
          </a:p>
          <a:p>
            <a:r>
              <a:rPr lang="en-US" dirty="0" smtClean="0"/>
              <a:t>Strengths listed by respondents focused on provider strengths, discuss rewording question to understand strengths of community outside of providers/resources.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446" y="230188"/>
            <a:ext cx="942136" cy="13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7941D"/>
                </a:solidFill>
              </a:rPr>
              <a:t>Highlights of Needs in Our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755" y="365125"/>
            <a:ext cx="944962" cy="1298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1942" y="2177935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“Equitable practices.”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0487" y="3274229"/>
            <a:ext cx="249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“Safe, affordable housing for families with low-moderate income.”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9636" y="4924521"/>
            <a:ext cx="226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“Access </a:t>
            </a:r>
            <a:r>
              <a:rPr lang="en-US" dirty="0">
                <a:solidFill>
                  <a:srgbClr val="F7941D"/>
                </a:solidFill>
              </a:rPr>
              <a:t>to information regarding available </a:t>
            </a:r>
            <a:r>
              <a:rPr lang="en-US" dirty="0" smtClean="0">
                <a:solidFill>
                  <a:srgbClr val="F7941D"/>
                </a:solidFill>
              </a:rPr>
              <a:t>services.”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223" y="2350899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“Gainful employment.”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48" y="3366562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“Living wages.”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925" y="4382225"/>
            <a:ext cx="272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“Innovative mental health services for youth.”</a:t>
            </a:r>
            <a:endParaRPr lang="en-US" dirty="0">
              <a:solidFill>
                <a:srgbClr val="F794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9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7941D"/>
                </a:solidFill>
              </a:rPr>
              <a:t>Highlights of Strengths in our Community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115" y="349892"/>
            <a:ext cx="944962" cy="1298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1942" y="2177935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7941D"/>
                </a:solidFill>
              </a:rPr>
              <a:t>“We care for our youth and families.”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3753" y="3274229"/>
            <a:ext cx="269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“Providers and funders work on a common mission to serve youth.”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9636" y="4924521"/>
            <a:ext cx="226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7941D"/>
                </a:solidFill>
              </a:rPr>
              <a:t>“Programs willing  to collaborate.”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264" y="2205459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“Programs for youth of all backgrounds.”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264" y="3366562"/>
            <a:ext cx="266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7941D"/>
                </a:solidFill>
              </a:rPr>
              <a:t>“Commitment to trauma informed care.”</a:t>
            </a:r>
            <a:endParaRPr lang="en-US" dirty="0">
              <a:solidFill>
                <a:srgbClr val="F7941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925" y="4382225"/>
            <a:ext cx="272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941D"/>
                </a:solidFill>
              </a:rPr>
              <a:t>“People with passion and purpose.”</a:t>
            </a:r>
            <a:endParaRPr lang="en-US" dirty="0">
              <a:solidFill>
                <a:srgbClr val="F7941D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3" cy="4351338"/>
          </a:xfrm>
        </p:spPr>
      </p:pic>
      <p:sp>
        <p:nvSpPr>
          <p:cNvPr id="13" name="TextBox 12"/>
          <p:cNvSpPr txBox="1"/>
          <p:nvPr/>
        </p:nvSpPr>
        <p:spPr>
          <a:xfrm>
            <a:off x="4705128" y="6176963"/>
            <a:ext cx="290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941D"/>
                </a:solidFill>
              </a:rPr>
              <a:t>Trends from Question 13</a:t>
            </a:r>
            <a:endParaRPr lang="en-US" dirty="0">
              <a:solidFill>
                <a:srgbClr val="F794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7941D"/>
                </a:solidFill>
              </a:rPr>
              <a:t>Q1: The Birth to 22’s Annual Task Force Meeting increased my knowledge about  B-22’s work and its objectives.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55    Skipped: 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71" y="3031946"/>
            <a:ext cx="5620999" cy="1938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29" y="2415801"/>
            <a:ext cx="5444200" cy="3572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53" y="5231973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5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Q2: The meeting and breakout sessions were helpful to make connections to: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55    Skipped: 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126" y="142139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76" y="2604397"/>
            <a:ext cx="6157494" cy="3572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437" y="1879284"/>
            <a:ext cx="3170195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Q3: During the meeting, I felt like genuine connections could be made with Birth to 22 teams and partners.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55    Skipped: 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5304286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8" y="3171702"/>
            <a:ext cx="5798405" cy="1999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214" y="2704871"/>
            <a:ext cx="5211219" cy="32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Q4: The 2022 identified priorities match where I think the Birth to 22 Alliance should be headed.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55    Skipped: 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5304286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13" y="2830389"/>
            <a:ext cx="6358679" cy="2194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953" b="7137"/>
          <a:stretch/>
        </p:blipFill>
        <p:spPr>
          <a:xfrm>
            <a:off x="6726863" y="2430088"/>
            <a:ext cx="4969562" cy="29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41D"/>
                </a:solidFill>
              </a:rPr>
              <a:t>Q5: Please share how the 2022 identified priorities differ from how you think the Birth to 22 Alliance should be headed.* </a:t>
            </a:r>
            <a:endParaRPr lang="en-US" sz="3200" dirty="0">
              <a:solidFill>
                <a:srgbClr val="F794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261"/>
                </a:solidFill>
              </a:rPr>
              <a:t>Answered: 1    Skipped: 54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5304286"/>
            <a:ext cx="944962" cy="12985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8393" y="1629296"/>
            <a:ext cx="10424160" cy="613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26" y="2755333"/>
            <a:ext cx="8169348" cy="13473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1036" y="573692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*This question was only completed by anyone who reported disagreeing with Question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2171</Words>
  <Application>Microsoft Office PowerPoint</Application>
  <PresentationFormat>Widescreen</PresentationFormat>
  <Paragraphs>467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Birth to 22: United for Bright Futures 2021 Taskforce Meeting Evaluation</vt:lpstr>
      <vt:lpstr>Key Highlights</vt:lpstr>
      <vt:lpstr>Highlights of Needs in Our Community</vt:lpstr>
      <vt:lpstr>Highlights of Strengths in our Community</vt:lpstr>
      <vt:lpstr>Q1: The Birth to 22’s Annual Task Force Meeting increased my knowledge about  B-22’s work and its objectives.</vt:lpstr>
      <vt:lpstr>Q2: The meeting and breakout sessions were helpful to make connections to:</vt:lpstr>
      <vt:lpstr>Q3: During the meeting, I felt like genuine connections could be made with Birth to 22 teams and partners.</vt:lpstr>
      <vt:lpstr>Q4: The 2022 identified priorities match where I think the Birth to 22 Alliance should be headed.</vt:lpstr>
      <vt:lpstr>Q5: Please share how the 2022 identified priorities differ from how you think the Birth to 22 Alliance should be headed.* </vt:lpstr>
      <vt:lpstr>Q6: Based on my experience I would attend the 2022 Birth to 22 Annual Taskforce Meeting and invite others to attend as well.</vt:lpstr>
      <vt:lpstr>Q7: Please share why you will not attend the 2022 Birth to 22 Annual Taskforce Meeting or why you would not invite others to attend.*</vt:lpstr>
      <vt:lpstr>Q8: How did you hear about the 2021 Taskforce Meeting?</vt:lpstr>
      <vt:lpstr>Q8: How did you hear about the 2021 Taskforce Meeting? (continued)</vt:lpstr>
      <vt:lpstr>Q9: Are you currently involved with Birth to 22 through an Action Team or Work Group?</vt:lpstr>
      <vt:lpstr>Q10: Please select all teams you are currently involved in:*</vt:lpstr>
      <vt:lpstr>Q11: I would like more information about joining an Action Team or Work Group (select the area of interest): </vt:lpstr>
      <vt:lpstr>Q12: Please identify the three most important needs of our community: (open-ended responses)</vt:lpstr>
      <vt:lpstr>Q12: Please identify the three most important needs of our community: (continued open-ended responses)</vt:lpstr>
      <vt:lpstr>Q12: Please identify the three most important needs of our community: (continued open-ended responses)</vt:lpstr>
      <vt:lpstr>Q13: Please identify the three biggest strengths of our community: (open-ended responses)</vt:lpstr>
      <vt:lpstr>Q13: Please identify the three biggest strengths of our community: (continued open-ended responses)</vt:lpstr>
      <vt:lpstr>Q13: Please identify the three biggest strengths of our community: (continued open-ended responses)</vt:lpstr>
      <vt:lpstr>Next Steps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to 22: United for Bright Futures 2021 Taskforce Meeting Evaluation</dc:title>
  <dc:creator>Holly Carotenuto</dc:creator>
  <cp:lastModifiedBy>Holly Carotenuto</cp:lastModifiedBy>
  <cp:revision>8</cp:revision>
  <dcterms:created xsi:type="dcterms:W3CDTF">2022-01-11T19:11:38Z</dcterms:created>
  <dcterms:modified xsi:type="dcterms:W3CDTF">2022-01-11T20:59:06Z</dcterms:modified>
</cp:coreProperties>
</file>